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77" r:id="rId2"/>
    <p:sldId id="278" r:id="rId3"/>
    <p:sldId id="279" r:id="rId4"/>
    <p:sldId id="280" r:id="rId5"/>
    <p:sldId id="281" r:id="rId6"/>
    <p:sldId id="283" r:id="rId7"/>
    <p:sldId id="284" r:id="rId8"/>
    <p:sldId id="285" r:id="rId9"/>
    <p:sldId id="288" r:id="rId10"/>
    <p:sldId id="289" r:id="rId11"/>
    <p:sldId id="286" r:id="rId12"/>
    <p:sldId id="287" r:id="rId13"/>
    <p:sldId id="276" r:id="rId14"/>
    <p:sldId id="282" r:id="rId15"/>
    <p:sldId id="258" r:id="rId16"/>
    <p:sldId id="262" r:id="rId17"/>
    <p:sldId id="259" r:id="rId18"/>
    <p:sldId id="260" r:id="rId19"/>
    <p:sldId id="263" r:id="rId20"/>
    <p:sldId id="261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4" r:id="rId31"/>
    <p:sldId id="275" r:id="rId32"/>
    <p:sldId id="273" r:id="rId33"/>
    <p:sldId id="290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9" autoAdjust="0"/>
    <p:restoredTop sz="88323" autoAdjust="0"/>
  </p:normalViewPr>
  <p:slideViewPr>
    <p:cSldViewPr>
      <p:cViewPr varScale="1">
        <p:scale>
          <a:sx n="79" d="100"/>
          <a:sy n="79" d="100"/>
        </p:scale>
        <p:origin x="103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8AEB9-4E0D-6847-841F-C2FC3AE02C55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1CD6D-3A2E-F545-8C0A-BD65D6FB0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99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Title</a:t>
            </a:r>
            <a:r>
              <a:rPr lang="en-US" dirty="0" smtClean="0"/>
              <a:t>: deleted underline under colon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CD6D-3A2E-F545-8C0A-BD65D6FB07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CD6D-3A2E-F545-8C0A-BD65D6FB07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06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CD6D-3A2E-F545-8C0A-BD65D6FB07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87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CD6D-3A2E-F545-8C0A-BD65D6FB07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58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CD6D-3A2E-F545-8C0A-BD65D6FB07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84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CD6D-3A2E-F545-8C0A-BD65D6FB07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62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CD6D-3A2E-F545-8C0A-BD65D6FB07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41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CD6D-3A2E-F545-8C0A-BD65D6FB07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76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CD6D-3A2E-F545-8C0A-BD65D6FB07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51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CD6D-3A2E-F545-8C0A-BD65D6FB07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94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CD6D-3A2E-F545-8C0A-BD65D6FB07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31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Scott</a:t>
            </a:r>
            <a:r>
              <a:rPr lang="en-US" baseline="0" dirty="0" smtClean="0"/>
              <a:t> Ambler,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FF357-846C-A442-8504-7236D1A108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68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Schach</a:t>
            </a:r>
            <a:r>
              <a:rPr lang="en-US" dirty="0" smtClean="0"/>
              <a:t>,</a:t>
            </a:r>
            <a:r>
              <a:rPr lang="en-US" baseline="0" dirty="0" smtClean="0"/>
              <a:t> p. 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FF357-846C-A442-8504-7236D1A108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87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CD6D-3A2E-F545-8C0A-BD65D6FB07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60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CD6D-3A2E-F545-8C0A-BD65D6FB07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82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CD6D-3A2E-F545-8C0A-BD65D6FB07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44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CD6D-3A2E-F545-8C0A-BD65D6FB07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2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CD6D-3A2E-F545-8C0A-BD65D6FB07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59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1CD6D-3A2E-F545-8C0A-BD65D6FB07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7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FD77FD-75BC-437A-8D45-4A0C425E70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53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5F36E-CC30-4C95-AA41-AC7067C31A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311D9-9D67-472F-AC20-8F0EC4CEA3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48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21CFD0-E270-4A19-BA7C-3E594BE9B6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53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52BC19-4249-4BF1-9A12-F3C401200D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59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A161C-43E1-49DB-87C5-A9DD4A9179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45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BF2C2E-B841-420F-89EC-34137A36FF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90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DCC36-3657-4B96-B02B-00B13CC190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6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EA4AA6-7BAE-463E-A18E-8A2EFCEFB3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3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6AA31-4531-45E8-97F9-E8D1925BB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57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10FCE2-DA39-46F1-A17E-7AC9423A8E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64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E91D2-36BB-4997-8DFD-1F3E9DEB71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85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charset="0"/>
              </a:defRPr>
            </a:lvl1pPr>
          </a:lstStyle>
          <a:p>
            <a:pPr>
              <a:defRPr/>
            </a:pPr>
            <a:fld id="{38B5206A-F080-44CC-B2E3-791374C9E7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0" y="1752600"/>
            <a:ext cx="4419600" cy="1470025"/>
          </a:xfrm>
        </p:spPr>
        <p:txBody>
          <a:bodyPr/>
          <a:lstStyle/>
          <a:p>
            <a:r>
              <a:rPr lang="en-US" altLang="en-US" u="sng" dirty="0" smtClean="0">
                <a:solidFill>
                  <a:schemeClr val="bg1"/>
                </a:solidFill>
              </a:rPr>
              <a:t>Chapter 12</a:t>
            </a:r>
            <a:r>
              <a:rPr lang="en-US" altLang="en-US" dirty="0" smtClean="0">
                <a:solidFill>
                  <a:schemeClr val="bg1"/>
                </a:solidFill>
              </a:rPr>
              <a:t>:</a:t>
            </a:r>
            <a:r>
              <a:rPr lang="en-US" altLang="en-US" dirty="0">
                <a:solidFill>
                  <a:schemeClr val="bg1"/>
                </a:solidFill>
              </a:rPr>
              <a:t/>
            </a:r>
            <a:br>
              <a:rPr lang="en-US" altLang="en-US" dirty="0">
                <a:solidFill>
                  <a:schemeClr val="bg1"/>
                </a:solidFill>
              </a:rPr>
            </a:br>
            <a:r>
              <a:rPr lang="en-US" altLang="en-US" dirty="0">
                <a:solidFill>
                  <a:schemeClr val="bg1"/>
                </a:solidFill>
              </a:rPr>
              <a:t>Software Support and Maintenance</a:t>
            </a:r>
            <a:br>
              <a:rPr lang="en-US" altLang="en-US" dirty="0">
                <a:solidFill>
                  <a:schemeClr val="bg1"/>
                </a:solidFill>
              </a:rPr>
            </a:br>
            <a:endParaRPr lang="en-US" alt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Software </a:t>
            </a:r>
            <a:r>
              <a:rPr lang="en-US" dirty="0" smtClean="0"/>
              <a:t>Maintenance – </a:t>
            </a:r>
            <a:r>
              <a:rPr lang="en-US" dirty="0" smtClean="0"/>
              <a:t>Car Analogy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Corrective</a:t>
            </a:r>
          </a:p>
          <a:p>
            <a:pPr lvl="1"/>
            <a:r>
              <a:rPr lang="en-US" dirty="0" smtClean="0"/>
              <a:t>The system does not operate as it was designed or advertised.</a:t>
            </a:r>
          </a:p>
          <a:p>
            <a:pPr lvl="1"/>
            <a:r>
              <a:rPr lang="en-US" dirty="0" smtClean="0"/>
              <a:t>Fix a flat tire.</a:t>
            </a:r>
            <a:endParaRPr lang="en-US" dirty="0"/>
          </a:p>
          <a:p>
            <a:r>
              <a:rPr lang="en-US" dirty="0"/>
              <a:t>Adaptive</a:t>
            </a:r>
          </a:p>
          <a:p>
            <a:pPr lvl="1"/>
            <a:r>
              <a:rPr lang="en-US" dirty="0" smtClean="0"/>
              <a:t>Changes made to keep pace with the environment.</a:t>
            </a:r>
          </a:p>
          <a:p>
            <a:pPr lvl="1"/>
            <a:r>
              <a:rPr lang="en-US" dirty="0" smtClean="0"/>
              <a:t>Upgrade </a:t>
            </a:r>
            <a:r>
              <a:rPr lang="en-US" dirty="0" smtClean="0"/>
              <a:t>components to prepare for operation in extreme cold weather conditions</a:t>
            </a:r>
            <a:endParaRPr lang="en-US" dirty="0"/>
          </a:p>
          <a:p>
            <a:r>
              <a:rPr lang="en-US" dirty="0"/>
              <a:t>Perfective (Improvement)</a:t>
            </a:r>
          </a:p>
          <a:p>
            <a:pPr lvl="1"/>
            <a:r>
              <a:rPr lang="en-US" dirty="0"/>
              <a:t>Changes made to </a:t>
            </a:r>
            <a:r>
              <a:rPr lang="en-US" dirty="0" smtClean="0"/>
              <a:t>accommodate the needs </a:t>
            </a:r>
            <a:r>
              <a:rPr lang="en-US" dirty="0"/>
              <a:t>of user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Add a spoiler for better aerodynamics and styling.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6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Factors Influence Maintenance Costs?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 comprehension</a:t>
            </a:r>
          </a:p>
          <a:p>
            <a:pPr lvl="1"/>
            <a:r>
              <a:rPr lang="en-US" dirty="0" smtClean="0"/>
              <a:t>Cognitive labor-intense activity</a:t>
            </a:r>
          </a:p>
          <a:p>
            <a:r>
              <a:rPr lang="en-US" dirty="0" smtClean="0"/>
              <a:t>Development budget constraints</a:t>
            </a:r>
          </a:p>
          <a:p>
            <a:r>
              <a:rPr lang="en-US" dirty="0" smtClean="0"/>
              <a:t>Development schedule </a:t>
            </a:r>
            <a:r>
              <a:rPr lang="en-US" dirty="0" smtClean="0"/>
              <a:t>constraints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63455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Factors Influence Maintenance Costs?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activities are done (or not done) during the development phase directly affect the cost of maintenance.</a:t>
            </a:r>
          </a:p>
          <a:p>
            <a:pPr marL="257175" lvl="1" indent="-257175"/>
            <a:r>
              <a:rPr lang="en-US" dirty="0"/>
              <a:t>Maintainers spend time coding functions that should have been completed during development, but may have been cut due to budget or schedule constraints.</a:t>
            </a:r>
          </a:p>
          <a:p>
            <a:pPr marL="257175" lvl="1" indent="-257175"/>
            <a:r>
              <a:rPr lang="en-US" dirty="0"/>
              <a:t>Development costs remain within budget while maintenance costs increase.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73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b="1" dirty="0" smtClean="0"/>
              <a:t>Product Released!</a:t>
            </a:r>
          </a:p>
        </p:txBody>
      </p:sp>
      <p:sp>
        <p:nvSpPr>
          <p:cNvPr id="3075" name="Rectangle 5"/>
          <p:cNvSpPr>
            <a:spLocks noChangeArrowheads="1"/>
          </p:cNvSpPr>
          <p:nvPr/>
        </p:nvSpPr>
        <p:spPr bwMode="auto">
          <a:xfrm>
            <a:off x="1828800" y="1676400"/>
            <a:ext cx="1676400" cy="3124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800" dirty="0"/>
              <a:t>Software </a:t>
            </a:r>
          </a:p>
          <a:p>
            <a:pPr algn="ctr" eaLnBrk="1" hangingPunct="1"/>
            <a:r>
              <a:rPr lang="en-US" altLang="en-US" sz="1800" dirty="0"/>
              <a:t>r</a:t>
            </a:r>
            <a:r>
              <a:rPr lang="en-US" altLang="en-US" sz="1800" dirty="0" smtClean="0"/>
              <a:t>eleased</a:t>
            </a:r>
            <a:r>
              <a:rPr lang="en-US" altLang="en-US" sz="1800" dirty="0"/>
              <a:t>!</a:t>
            </a:r>
          </a:p>
        </p:txBody>
      </p:sp>
      <p:sp>
        <p:nvSpPr>
          <p:cNvPr id="3076" name="Oval 7"/>
          <p:cNvSpPr>
            <a:spLocks noChangeArrowheads="1"/>
          </p:cNvSpPr>
          <p:nvPr/>
        </p:nvSpPr>
        <p:spPr bwMode="auto">
          <a:xfrm>
            <a:off x="5029200" y="2133600"/>
            <a:ext cx="2362200" cy="2133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Now what?</a:t>
            </a:r>
          </a:p>
        </p:txBody>
      </p:sp>
      <p:sp>
        <p:nvSpPr>
          <p:cNvPr id="3077" name="AutoShape 9"/>
          <p:cNvSpPr>
            <a:spLocks noChangeArrowheads="1"/>
          </p:cNvSpPr>
          <p:nvPr/>
        </p:nvSpPr>
        <p:spPr bwMode="auto">
          <a:xfrm>
            <a:off x="3505200" y="2514600"/>
            <a:ext cx="976313" cy="1295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b="1" dirty="0" smtClean="0"/>
              <a:t>Transition Plan?!</a:t>
            </a:r>
            <a:endParaRPr lang="en-US" altLang="en-US" sz="3200" b="1" dirty="0" smtClean="0"/>
          </a:p>
        </p:txBody>
      </p:sp>
      <p:sp>
        <p:nvSpPr>
          <p:cNvPr id="3075" name="Rectangle 5"/>
          <p:cNvSpPr>
            <a:spLocks noChangeArrowheads="1"/>
          </p:cNvSpPr>
          <p:nvPr/>
        </p:nvSpPr>
        <p:spPr bwMode="auto">
          <a:xfrm>
            <a:off x="1828800" y="1676400"/>
            <a:ext cx="1676400" cy="3124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800" dirty="0"/>
              <a:t>Software </a:t>
            </a:r>
          </a:p>
          <a:p>
            <a:pPr algn="ctr" eaLnBrk="1" hangingPunct="1"/>
            <a:r>
              <a:rPr lang="en-US" altLang="en-US" sz="1800" dirty="0"/>
              <a:t>r</a:t>
            </a:r>
            <a:r>
              <a:rPr lang="en-US" altLang="en-US" sz="1800" dirty="0" smtClean="0"/>
              <a:t>eleased</a:t>
            </a:r>
            <a:r>
              <a:rPr lang="en-US" altLang="en-US" sz="1800" dirty="0"/>
              <a:t>!</a:t>
            </a:r>
          </a:p>
        </p:txBody>
      </p:sp>
      <p:sp>
        <p:nvSpPr>
          <p:cNvPr id="3076" name="Oval 7"/>
          <p:cNvSpPr>
            <a:spLocks noChangeArrowheads="1"/>
          </p:cNvSpPr>
          <p:nvPr/>
        </p:nvSpPr>
        <p:spPr bwMode="auto">
          <a:xfrm>
            <a:off x="5029200" y="2133600"/>
            <a:ext cx="2362200" cy="2133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Now what?</a:t>
            </a:r>
          </a:p>
        </p:txBody>
      </p:sp>
      <p:sp>
        <p:nvSpPr>
          <p:cNvPr id="3077" name="AutoShape 9"/>
          <p:cNvSpPr>
            <a:spLocks noChangeArrowheads="1"/>
          </p:cNvSpPr>
          <p:nvPr/>
        </p:nvSpPr>
        <p:spPr bwMode="auto">
          <a:xfrm>
            <a:off x="3505200" y="2514600"/>
            <a:ext cx="976313" cy="1295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53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 smtClean="0"/>
              <a:t>Customer/User Support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b="1" dirty="0" smtClean="0"/>
              <a:t>Post software product-release support</a:t>
            </a:r>
          </a:p>
          <a:p>
            <a:pPr lvl="1" eaLnBrk="1" hangingPunct="1"/>
            <a:r>
              <a:rPr lang="en-US" altLang="en-US" sz="2400" b="1" dirty="0" smtClean="0"/>
              <a:t>Non-defect support</a:t>
            </a:r>
          </a:p>
          <a:p>
            <a:pPr lvl="2" eaLnBrk="1" hangingPunct="1"/>
            <a:r>
              <a:rPr lang="en-US" altLang="en-US" sz="2000" b="1" dirty="0" smtClean="0"/>
              <a:t>Usage questions/answers</a:t>
            </a:r>
          </a:p>
          <a:p>
            <a:pPr lvl="2" eaLnBrk="1" hangingPunct="1"/>
            <a:r>
              <a:rPr lang="en-US" altLang="en-US" sz="2000" b="1" dirty="0" smtClean="0"/>
              <a:t>General help (install, recovery, etc.)</a:t>
            </a:r>
          </a:p>
          <a:p>
            <a:pPr lvl="2" eaLnBrk="1" hangingPunct="1"/>
            <a:r>
              <a:rPr lang="en-US" altLang="en-US" sz="2000" b="1" dirty="0" smtClean="0"/>
              <a:t>Additional and supplemental functions (future releases)</a:t>
            </a:r>
          </a:p>
          <a:p>
            <a:pPr lvl="1" eaLnBrk="1" hangingPunct="1"/>
            <a:r>
              <a:rPr lang="en-US" altLang="en-US" sz="2400" b="1" dirty="0" smtClean="0"/>
              <a:t>Defect support</a:t>
            </a:r>
          </a:p>
          <a:p>
            <a:pPr lvl="2" eaLnBrk="1" hangingPunct="1"/>
            <a:r>
              <a:rPr lang="en-US" altLang="en-US" sz="2000" b="1" dirty="0" smtClean="0"/>
              <a:t>Report and track failure and defect</a:t>
            </a:r>
          </a:p>
          <a:p>
            <a:pPr lvl="2" eaLnBrk="1" hangingPunct="1"/>
            <a:r>
              <a:rPr lang="en-US" altLang="en-US" sz="2000" b="1" dirty="0" smtClean="0"/>
              <a:t>Recovery from failure</a:t>
            </a:r>
          </a:p>
          <a:p>
            <a:pPr lvl="2" eaLnBrk="1" hangingPunct="1"/>
            <a:r>
              <a:rPr lang="en-US" altLang="en-US" sz="2000" b="1" dirty="0" smtClean="0"/>
              <a:t>Work around</a:t>
            </a:r>
          </a:p>
          <a:p>
            <a:pPr lvl="2" eaLnBrk="1" hangingPunct="1"/>
            <a:r>
              <a:rPr lang="en-US" altLang="en-US" sz="2000" b="1" dirty="0" smtClean="0"/>
              <a:t>Fixes releases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 smtClean="0"/>
              <a:t>Defect Support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82000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b="1" dirty="0" smtClean="0"/>
              <a:t>While both non-defect and defect support are important, defect support requires some sophistication: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400" b="1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/>
              <a:t>Project the # of problems and problem arrival rate.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/>
              <a:t>Estimate and plan the needed support resources.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/>
              <a:t>Educate and build the defect support team.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 b="1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/>
              <a:t>Defect reporting and tracking.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/>
              <a:t>Defect identification, fix, and release.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 b="1" dirty="0" smtClean="0"/>
          </a:p>
          <a:p>
            <a:pPr lvl="1" eaLnBrk="1" hangingPunct="1">
              <a:lnSpc>
                <a:spcPct val="90000"/>
              </a:lnSpc>
            </a:pPr>
            <a:endParaRPr lang="en-US" altLang="en-US" sz="2400" b="1" dirty="0" smtClean="0"/>
          </a:p>
          <a:p>
            <a:pPr lvl="1" eaLnBrk="1" hangingPunct="1">
              <a:lnSpc>
                <a:spcPct val="90000"/>
              </a:lnSpc>
            </a:pPr>
            <a:endParaRPr lang="en-US" altLang="en-US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10.1.1.17\productions\ART\ART PROCESS\PPT Projects\Tsui_PPT_163567\JPEG and EPS\Chapter 12\9781284132786_CH12_FIGF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11852"/>
            <a:ext cx="6107113" cy="320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715000"/>
            <a:ext cx="8229600" cy="5334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 Problem Arrival Curve</a:t>
            </a: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4800600" y="152400"/>
            <a:ext cx="4133850" cy="2308324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600" dirty="0" smtClean="0"/>
              <a:t>− During </a:t>
            </a:r>
            <a:r>
              <a:rPr lang="en-US" altLang="en-US" sz="1600" dirty="0"/>
              <a:t>the period right after</a:t>
            </a:r>
          </a:p>
          <a:p>
            <a:pPr eaLnBrk="1" hangingPunct="1"/>
            <a:r>
              <a:rPr lang="en-US" altLang="en-US" sz="1600" dirty="0"/>
              <a:t> </a:t>
            </a:r>
            <a:r>
              <a:rPr lang="en-US" altLang="en-US" sz="1600" dirty="0" smtClean="0"/>
              <a:t>  release</a:t>
            </a:r>
            <a:r>
              <a:rPr lang="en-US" altLang="en-US" sz="1600" dirty="0"/>
              <a:t>, many problems are</a:t>
            </a:r>
          </a:p>
          <a:p>
            <a:pPr eaLnBrk="1" hangingPunct="1"/>
            <a:r>
              <a:rPr lang="en-US" altLang="en-US" sz="1600" dirty="0"/>
              <a:t> </a:t>
            </a:r>
            <a:r>
              <a:rPr lang="en-US" altLang="en-US" sz="1600" dirty="0" smtClean="0"/>
              <a:t>  discovered </a:t>
            </a:r>
            <a:r>
              <a:rPr lang="en-US" altLang="en-US" sz="1600" dirty="0"/>
              <a:t>and reported.</a:t>
            </a:r>
          </a:p>
          <a:p>
            <a:pPr eaLnBrk="1" hangingPunct="1"/>
            <a:endParaRPr lang="en-US" altLang="en-US" sz="1600" dirty="0"/>
          </a:p>
          <a:p>
            <a:pPr eaLnBrk="1" hangingPunct="1"/>
            <a:r>
              <a:rPr lang="en-US" altLang="en-US" sz="1600" dirty="0"/>
              <a:t>− The amount of problems discovered</a:t>
            </a:r>
          </a:p>
          <a:p>
            <a:pPr eaLnBrk="1" hangingPunct="1"/>
            <a:r>
              <a:rPr lang="en-US" altLang="en-US" sz="1600" dirty="0"/>
              <a:t> </a:t>
            </a:r>
            <a:r>
              <a:rPr lang="en-US" altLang="en-US" sz="1600" dirty="0" smtClean="0"/>
              <a:t>  eventually </a:t>
            </a:r>
            <a:r>
              <a:rPr lang="en-US" altLang="en-US" sz="1600" dirty="0"/>
              <a:t>decreases; at the same</a:t>
            </a:r>
          </a:p>
          <a:p>
            <a:pPr eaLnBrk="1" hangingPunct="1"/>
            <a:r>
              <a:rPr lang="en-US" altLang="en-US" sz="1600" dirty="0"/>
              <a:t> </a:t>
            </a:r>
            <a:r>
              <a:rPr lang="en-US" altLang="en-US" sz="1600" dirty="0" smtClean="0"/>
              <a:t>  time </a:t>
            </a:r>
            <a:r>
              <a:rPr lang="en-US" altLang="en-US" sz="1600" dirty="0"/>
              <a:t>the nature of the problem </a:t>
            </a:r>
          </a:p>
          <a:p>
            <a:pPr eaLnBrk="1" hangingPunct="1"/>
            <a:r>
              <a:rPr lang="en-US" altLang="en-US" sz="1600" dirty="0"/>
              <a:t> </a:t>
            </a:r>
            <a:r>
              <a:rPr lang="en-US" altLang="en-US" sz="1600" dirty="0" smtClean="0"/>
              <a:t>  discovered </a:t>
            </a:r>
            <a:r>
              <a:rPr lang="en-US" altLang="en-US" sz="1600" dirty="0"/>
              <a:t>becomes more difficult</a:t>
            </a:r>
          </a:p>
          <a:p>
            <a:pPr eaLnBrk="1" hangingPunct="1"/>
            <a:r>
              <a:rPr lang="en-US" altLang="en-US" sz="1600" dirty="0"/>
              <a:t> </a:t>
            </a:r>
            <a:r>
              <a:rPr lang="en-US" altLang="en-US" sz="1600" dirty="0" smtClean="0"/>
              <a:t>  to </a:t>
            </a:r>
            <a:r>
              <a:rPr lang="en-US" altLang="en-US" sz="1600" dirty="0"/>
              <a:t>diagnose.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altLang="en-US" sz="4000" b="1" dirty="0" smtClean="0"/>
              <a:t>Problem Discovery Curve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82000" cy="4267200"/>
          </a:xfrm>
        </p:spPr>
        <p:txBody>
          <a:bodyPr/>
          <a:lstStyle/>
          <a:p>
            <a:pPr eaLnBrk="1" hangingPunct="1"/>
            <a:r>
              <a:rPr lang="en-US" altLang="en-US" sz="2400" b="1" dirty="0" smtClean="0"/>
              <a:t>Traditionally follow a Rayleigh </a:t>
            </a:r>
            <a:r>
              <a:rPr lang="en-US" altLang="en-US" sz="2400" b="1" dirty="0"/>
              <a:t>c</a:t>
            </a:r>
            <a:r>
              <a:rPr lang="en-US" altLang="en-US" sz="2400" b="1" dirty="0" smtClean="0"/>
              <a:t>urve:</a:t>
            </a:r>
          </a:p>
          <a:p>
            <a:pPr lvl="1" eaLnBrk="1" hangingPunct="1"/>
            <a:r>
              <a:rPr lang="en-US" altLang="en-US" sz="2000" b="1" dirty="0" smtClean="0"/>
              <a:t>A special case of </a:t>
            </a:r>
            <a:r>
              <a:rPr lang="en-US" altLang="en-US" sz="2000" b="1" dirty="0" err="1" smtClean="0"/>
              <a:t>Weibull</a:t>
            </a:r>
            <a:r>
              <a:rPr lang="en-US" altLang="en-US" sz="2000" b="1" dirty="0" smtClean="0"/>
              <a:t> distribution:</a:t>
            </a:r>
          </a:p>
          <a:p>
            <a:pPr lvl="1" eaLnBrk="1" hangingPunct="1">
              <a:buFontTx/>
              <a:buNone/>
            </a:pPr>
            <a:endParaRPr lang="en-US" altLang="en-US" sz="2000" b="1" dirty="0" smtClean="0"/>
          </a:p>
          <a:p>
            <a:pPr lvl="1" eaLnBrk="1" hangingPunct="1">
              <a:buFontTx/>
              <a:buNone/>
            </a:pPr>
            <a:r>
              <a:rPr lang="en-US" altLang="en-US" sz="2000" b="1" dirty="0" smtClean="0"/>
              <a:t>                f(t) = (m/t) (t/c)</a:t>
            </a:r>
            <a:r>
              <a:rPr lang="en-US" altLang="en-US" sz="2000" b="1" baseline="30000" dirty="0" smtClean="0"/>
              <a:t>m</a:t>
            </a:r>
            <a:r>
              <a:rPr lang="en-US" altLang="en-US" sz="2000" b="1" dirty="0" smtClean="0"/>
              <a:t> e </a:t>
            </a:r>
            <a:r>
              <a:rPr lang="en-US" altLang="en-US" sz="2000" b="1" baseline="30000" dirty="0" smtClean="0"/>
              <a:t>(−t/c)m   </a:t>
            </a:r>
          </a:p>
          <a:p>
            <a:pPr lvl="1" eaLnBrk="1" hangingPunct="1">
              <a:buFontTx/>
              <a:buNone/>
            </a:pPr>
            <a:r>
              <a:rPr lang="en-US" altLang="en-US" sz="2000" b="1" baseline="30000" dirty="0" smtClean="0"/>
              <a:t>                                                    </a:t>
            </a:r>
            <a:r>
              <a:rPr lang="en-US" altLang="en-US" sz="2000" b="1" dirty="0" smtClean="0"/>
              <a:t>[ note: m is a superscript to  (</a:t>
            </a:r>
            <a:r>
              <a:rPr lang="en-US" altLang="en-US" sz="2000" dirty="0" smtClean="0"/>
              <a:t>−</a:t>
            </a:r>
            <a:r>
              <a:rPr lang="en-US" altLang="en-US" sz="2000" b="1" dirty="0" smtClean="0"/>
              <a:t>t/c) ]</a:t>
            </a:r>
          </a:p>
          <a:p>
            <a:pPr lvl="1" eaLnBrk="1" hangingPunct="1">
              <a:buFontTx/>
              <a:buNone/>
            </a:pPr>
            <a:endParaRPr lang="en-US" altLang="en-US" sz="2000" b="1" dirty="0" smtClean="0"/>
          </a:p>
          <a:p>
            <a:pPr lvl="1" eaLnBrk="1" hangingPunct="1">
              <a:buFontTx/>
              <a:buNone/>
            </a:pPr>
            <a:r>
              <a:rPr lang="en-US" altLang="en-US" sz="2000" b="1" baseline="30000" dirty="0" smtClean="0"/>
              <a:t>      </a:t>
            </a:r>
            <a:r>
              <a:rPr lang="en-US" altLang="en-US" sz="2000" b="1" dirty="0" smtClean="0"/>
              <a:t>                when m = 2, we have Rayleigh curve  </a:t>
            </a:r>
          </a:p>
          <a:p>
            <a:pPr lvl="1" eaLnBrk="1" hangingPunct="1">
              <a:buFontTx/>
              <a:buNone/>
            </a:pPr>
            <a:endParaRPr lang="en-US" altLang="en-US" sz="2000" b="1" dirty="0" smtClean="0"/>
          </a:p>
          <a:p>
            <a:pPr lvl="1" eaLnBrk="1" hangingPunct="1">
              <a:buFontTx/>
              <a:buNone/>
            </a:pPr>
            <a:r>
              <a:rPr lang="en-US" altLang="en-US" sz="2000" b="1" dirty="0" smtClean="0"/>
              <a:t>                             f(t)  =  (2/t) (t/c)</a:t>
            </a:r>
            <a:r>
              <a:rPr lang="en-US" altLang="en-US" sz="2000" b="1" baseline="30000" dirty="0" smtClean="0"/>
              <a:t>2</a:t>
            </a:r>
            <a:r>
              <a:rPr lang="en-US" altLang="en-US" sz="2000" b="1" dirty="0" smtClean="0"/>
              <a:t>  e</a:t>
            </a:r>
            <a:r>
              <a:rPr lang="en-US" altLang="en-US" sz="2000" b="1" baseline="30000" dirty="0"/>
              <a:t>(−t</a:t>
            </a:r>
            <a:r>
              <a:rPr lang="en-US" altLang="en-US" sz="2000" b="1" baseline="30000" dirty="0" smtClean="0"/>
              <a:t>/c)2 </a:t>
            </a:r>
          </a:p>
          <a:p>
            <a:pPr lvl="1" eaLnBrk="1" hangingPunct="1">
              <a:buFontTx/>
              <a:buNone/>
            </a:pPr>
            <a:endParaRPr lang="en-US" altLang="en-US" sz="2000" b="1" baseline="30000" dirty="0" smtClean="0"/>
          </a:p>
          <a:p>
            <a:pPr lvl="1" eaLnBrk="1" hangingPunct="1">
              <a:buFontTx/>
              <a:buNone/>
            </a:pPr>
            <a:r>
              <a:rPr lang="en-US" altLang="en-US" sz="2000" b="1" baseline="30000" dirty="0" smtClean="0"/>
              <a:t>                                                      </a:t>
            </a:r>
          </a:p>
          <a:p>
            <a:pPr lvl="1" eaLnBrk="1" hangingPunct="1">
              <a:buFontTx/>
              <a:buNone/>
            </a:pPr>
            <a:r>
              <a:rPr lang="en-US" altLang="en-US" sz="2000" b="1" baseline="30000" dirty="0" smtClean="0"/>
              <a:t>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 smtClean="0"/>
              <a:t>Customer Support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b="1" dirty="0" smtClean="0"/>
              <a:t>Software support is not free.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/>
              <a:t>Most charge an annual fee (e.g., 18% of product).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 dirty="0" smtClean="0"/>
              <a:t>Software support is not forever.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/>
              <a:t>Most product goes through a number of releases.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/>
              <a:t>Each product release is only supported for a limited number of years.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/>
              <a:t>Customers/users are moved from back-level software to the current release as soon as possible.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b="1" dirty="0" smtClean="0"/>
              <a:t>Usually support no more than two back levels of a software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Software Life Cycle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417638"/>
            <a:ext cx="5362254" cy="41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88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b="1" dirty="0" smtClean="0"/>
              <a:t>Product Support Life Cycle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b="1" smtClean="0"/>
              <a:t> 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152400" y="2133600"/>
            <a:ext cx="23622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800" dirty="0"/>
              <a:t>Plan &amp; </a:t>
            </a:r>
            <a:r>
              <a:rPr lang="en-US" altLang="en-US" sz="1800" dirty="0" smtClean="0"/>
              <a:t>prepare </a:t>
            </a:r>
            <a:r>
              <a:rPr lang="en-US" altLang="en-US" sz="1800" dirty="0"/>
              <a:t>for</a:t>
            </a:r>
          </a:p>
          <a:p>
            <a:pPr algn="ctr" eaLnBrk="1" hangingPunct="1"/>
            <a:r>
              <a:rPr lang="en-US" altLang="en-US" sz="1800" dirty="0"/>
              <a:t>s</a:t>
            </a:r>
            <a:r>
              <a:rPr lang="en-US" altLang="en-US" sz="1800" dirty="0" smtClean="0"/>
              <a:t>upport/maintenance </a:t>
            </a:r>
            <a:endParaRPr lang="en-US" altLang="en-US" sz="1800" dirty="0"/>
          </a:p>
        </p:txBody>
      </p:sp>
      <p:sp>
        <p:nvSpPr>
          <p:cNvPr id="9221" name="Line 6"/>
          <p:cNvSpPr>
            <a:spLocks noChangeShapeType="1"/>
          </p:cNvSpPr>
          <p:nvPr/>
        </p:nvSpPr>
        <p:spPr bwMode="auto">
          <a:xfrm>
            <a:off x="2590800" y="1524000"/>
            <a:ext cx="0" cy="350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2" name="Text Box 7"/>
          <p:cNvSpPr txBox="1">
            <a:spLocks noChangeArrowheads="1"/>
          </p:cNvSpPr>
          <p:nvPr/>
        </p:nvSpPr>
        <p:spPr bwMode="auto">
          <a:xfrm>
            <a:off x="2041525" y="5065713"/>
            <a:ext cx="1047750" cy="641350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800" dirty="0"/>
              <a:t>Product</a:t>
            </a:r>
          </a:p>
          <a:p>
            <a:pPr eaLnBrk="1" hangingPunct="1"/>
            <a:r>
              <a:rPr lang="en-US" altLang="en-US" sz="1800" dirty="0"/>
              <a:t>r</a:t>
            </a:r>
            <a:r>
              <a:rPr lang="en-US" altLang="en-US" sz="1800" dirty="0" smtClean="0"/>
              <a:t>elease</a:t>
            </a:r>
            <a:endParaRPr lang="en-US" altLang="en-US" sz="1800" dirty="0"/>
          </a:p>
        </p:txBody>
      </p:sp>
      <p:sp>
        <p:nvSpPr>
          <p:cNvPr id="9223" name="Rectangle 8"/>
          <p:cNvSpPr>
            <a:spLocks noChangeArrowheads="1"/>
          </p:cNvSpPr>
          <p:nvPr/>
        </p:nvSpPr>
        <p:spPr bwMode="auto">
          <a:xfrm>
            <a:off x="2819400" y="1600200"/>
            <a:ext cx="2514600" cy="1066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800" dirty="0"/>
              <a:t>Non</a:t>
            </a:r>
            <a:r>
              <a:rPr lang="en-US" altLang="en-US" sz="1800" dirty="0" smtClean="0"/>
              <a:t>-defect </a:t>
            </a:r>
            <a:r>
              <a:rPr lang="en-US" altLang="en-US" sz="1800" dirty="0"/>
              <a:t>support </a:t>
            </a:r>
          </a:p>
        </p:txBody>
      </p:sp>
      <p:sp>
        <p:nvSpPr>
          <p:cNvPr id="9224" name="Rectangle 9"/>
          <p:cNvSpPr>
            <a:spLocks noChangeArrowheads="1"/>
          </p:cNvSpPr>
          <p:nvPr/>
        </p:nvSpPr>
        <p:spPr bwMode="auto">
          <a:xfrm>
            <a:off x="2819400" y="3048000"/>
            <a:ext cx="2514600" cy="914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800"/>
              <a:t>Defect support </a:t>
            </a:r>
          </a:p>
        </p:txBody>
      </p:sp>
      <p:sp>
        <p:nvSpPr>
          <p:cNvPr id="9225" name="Line 10"/>
          <p:cNvSpPr>
            <a:spLocks noChangeShapeType="1"/>
          </p:cNvSpPr>
          <p:nvPr/>
        </p:nvSpPr>
        <p:spPr bwMode="auto">
          <a:xfrm>
            <a:off x="5486400" y="1524000"/>
            <a:ext cx="0" cy="3581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6" name="Text Box 11"/>
          <p:cNvSpPr txBox="1">
            <a:spLocks noChangeArrowheads="1"/>
          </p:cNvSpPr>
          <p:nvPr/>
        </p:nvSpPr>
        <p:spPr bwMode="auto">
          <a:xfrm>
            <a:off x="4419600" y="5029200"/>
            <a:ext cx="1864626" cy="1200329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800" dirty="0"/>
              <a:t>Announcement</a:t>
            </a:r>
          </a:p>
          <a:p>
            <a:pPr eaLnBrk="1" hangingPunct="1"/>
            <a:r>
              <a:rPr lang="en-US" altLang="en-US" sz="1800" dirty="0"/>
              <a:t>of new release </a:t>
            </a:r>
            <a:r>
              <a:rPr lang="en-US" altLang="en-US" sz="1800" dirty="0" smtClean="0"/>
              <a:t/>
            </a:r>
            <a:br>
              <a:rPr lang="en-US" altLang="en-US" sz="1800" dirty="0" smtClean="0"/>
            </a:br>
            <a:r>
              <a:rPr lang="en-US" altLang="en-US" sz="1800" dirty="0" smtClean="0"/>
              <a:t>or replacement</a:t>
            </a:r>
            <a:endParaRPr lang="en-US" altLang="en-US" sz="1800" dirty="0"/>
          </a:p>
          <a:p>
            <a:pPr eaLnBrk="1" hangingPunct="1"/>
            <a:r>
              <a:rPr lang="en-US" altLang="en-US" sz="1800" dirty="0"/>
              <a:t>software</a:t>
            </a:r>
          </a:p>
        </p:txBody>
      </p:sp>
      <p:sp>
        <p:nvSpPr>
          <p:cNvPr id="9227" name="Rectangle 12"/>
          <p:cNvSpPr>
            <a:spLocks noChangeArrowheads="1"/>
          </p:cNvSpPr>
          <p:nvPr/>
        </p:nvSpPr>
        <p:spPr bwMode="auto">
          <a:xfrm>
            <a:off x="5562600" y="3352800"/>
            <a:ext cx="2743200" cy="533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800" dirty="0"/>
              <a:t>Reduced </a:t>
            </a:r>
            <a:r>
              <a:rPr lang="en-US" altLang="en-US" sz="1800" dirty="0" smtClean="0"/>
              <a:t>defect </a:t>
            </a:r>
            <a:r>
              <a:rPr lang="en-US" altLang="en-US" sz="1800" dirty="0"/>
              <a:t>support </a:t>
            </a:r>
          </a:p>
          <a:p>
            <a:pPr algn="ctr" eaLnBrk="1" hangingPunct="1"/>
            <a:r>
              <a:rPr lang="en-US" altLang="en-US" sz="1800" dirty="0"/>
              <a:t>(only severe defects)</a:t>
            </a:r>
          </a:p>
        </p:txBody>
      </p:sp>
      <p:sp>
        <p:nvSpPr>
          <p:cNvPr id="9228" name="Rectangle 13"/>
          <p:cNvSpPr>
            <a:spLocks noChangeArrowheads="1"/>
          </p:cNvSpPr>
          <p:nvPr/>
        </p:nvSpPr>
        <p:spPr bwMode="auto">
          <a:xfrm>
            <a:off x="5562600" y="1828800"/>
            <a:ext cx="2667000" cy="7620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800"/>
              <a:t>User/customer</a:t>
            </a:r>
          </a:p>
          <a:p>
            <a:pPr algn="ctr" eaLnBrk="1" hangingPunct="1"/>
            <a:r>
              <a:rPr lang="en-US" altLang="en-US" sz="1800"/>
              <a:t>migration </a:t>
            </a:r>
          </a:p>
        </p:txBody>
      </p:sp>
      <p:sp>
        <p:nvSpPr>
          <p:cNvPr id="9229" name="Line 14"/>
          <p:cNvSpPr>
            <a:spLocks noChangeShapeType="1"/>
          </p:cNvSpPr>
          <p:nvPr/>
        </p:nvSpPr>
        <p:spPr bwMode="auto">
          <a:xfrm>
            <a:off x="8382000" y="1447800"/>
            <a:ext cx="0" cy="3581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0" name="Text Box 15"/>
          <p:cNvSpPr txBox="1">
            <a:spLocks noChangeArrowheads="1"/>
          </p:cNvSpPr>
          <p:nvPr/>
        </p:nvSpPr>
        <p:spPr bwMode="auto">
          <a:xfrm>
            <a:off x="7543800" y="5105400"/>
            <a:ext cx="1371600" cy="646113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800"/>
              <a:t>Product</a:t>
            </a:r>
          </a:p>
          <a:p>
            <a:pPr eaLnBrk="1" hangingPunct="1"/>
            <a:r>
              <a:rPr lang="en-US" altLang="en-US" sz="1800"/>
              <a:t>withdrawal</a:t>
            </a:r>
          </a:p>
        </p:txBody>
      </p:sp>
      <p:sp>
        <p:nvSpPr>
          <p:cNvPr id="9231" name="Line 16"/>
          <p:cNvSpPr>
            <a:spLocks noChangeShapeType="1"/>
          </p:cNvSpPr>
          <p:nvPr/>
        </p:nvSpPr>
        <p:spPr bwMode="auto">
          <a:xfrm>
            <a:off x="990600" y="5334000"/>
            <a:ext cx="9906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2" name="Line 17"/>
          <p:cNvSpPr>
            <a:spLocks noChangeShapeType="1"/>
          </p:cNvSpPr>
          <p:nvPr/>
        </p:nvSpPr>
        <p:spPr bwMode="auto">
          <a:xfrm>
            <a:off x="3124200" y="5334000"/>
            <a:ext cx="12954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3" name="Line 18"/>
          <p:cNvSpPr>
            <a:spLocks noChangeShapeType="1"/>
          </p:cNvSpPr>
          <p:nvPr/>
        </p:nvSpPr>
        <p:spPr bwMode="auto">
          <a:xfrm>
            <a:off x="6284226" y="5334000"/>
            <a:ext cx="1030974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altLang="en-US" sz="3800" b="1" dirty="0" smtClean="0"/>
              <a:t>Product “</a:t>
            </a:r>
            <a:r>
              <a:rPr lang="en-US" altLang="en-US" sz="3800" b="1" dirty="0" err="1" smtClean="0"/>
              <a:t>Sun</a:t>
            </a:r>
            <a:r>
              <a:rPr lang="en-US" altLang="en-US" sz="3800" b="1" dirty="0" err="1"/>
              <a:t>s</a:t>
            </a:r>
            <a:r>
              <a:rPr lang="en-US" altLang="en-US" sz="3800" b="1" dirty="0" err="1" smtClean="0"/>
              <a:t>etting</a:t>
            </a:r>
            <a:r>
              <a:rPr lang="en-US" altLang="en-US" sz="3800" b="1" dirty="0" smtClean="0"/>
              <a:t>”</a:t>
            </a:r>
          </a:p>
        </p:txBody>
      </p:sp>
      <p:sp>
        <p:nvSpPr>
          <p:cNvPr id="1024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3820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b="1" dirty="0" smtClean="0"/>
              <a:t>Stop any product’s additional feature and enhancement.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 smtClean="0"/>
              <a:t>Fix only the high severity problems.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 smtClean="0"/>
              <a:t>Announce new replacement product.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 smtClean="0"/>
              <a:t>Encourage new and existing customers to move to new product.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 smtClean="0"/>
              <a:t>Notify all old users of the old product of the planned termination date.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 smtClean="0"/>
              <a:t>Provide names of other vendors who are willing to support the old product to the customers who choose to stay.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b="1" dirty="0" smtClean="0"/>
              <a:t>Terminate the customer product and withdraw the product from market.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 smtClean="0"/>
              <a:t>Tiered Customer Support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70037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Organize the support group into tiers:</a:t>
            </a:r>
          </a:p>
          <a:p>
            <a:pPr eaLnBrk="1" hangingPunct="1">
              <a:buFontTx/>
              <a:buNone/>
            </a:pPr>
            <a:endParaRPr lang="en-US" altLang="en-US" sz="1400" b="1" dirty="0" smtClean="0"/>
          </a:p>
          <a:p>
            <a:pPr lvl="1" eaLnBrk="1" hangingPunct="1"/>
            <a:r>
              <a:rPr lang="en-US" altLang="en-US" sz="2400" b="1" dirty="0" smtClean="0"/>
              <a:t>A direct customer contact tier to </a:t>
            </a:r>
            <a:r>
              <a:rPr lang="en-US" altLang="en-US" sz="2400" b="1" u="sng" dirty="0" smtClean="0"/>
              <a:t>accept problems</a:t>
            </a:r>
            <a:r>
              <a:rPr lang="en-US" altLang="en-US" sz="2400" b="1" dirty="0" smtClean="0"/>
              <a:t>, </a:t>
            </a:r>
            <a:r>
              <a:rPr lang="en-US" altLang="en-US" sz="2400" b="1" u="sng" dirty="0" smtClean="0"/>
              <a:t>prioritize problems</a:t>
            </a:r>
            <a:r>
              <a:rPr lang="en-US" altLang="en-US" sz="2400" b="1" dirty="0" smtClean="0"/>
              <a:t>, </a:t>
            </a:r>
            <a:r>
              <a:rPr lang="en-US" altLang="en-US" sz="2400" b="1" u="sng" dirty="0" smtClean="0"/>
              <a:t>record problems</a:t>
            </a:r>
            <a:r>
              <a:rPr lang="en-US" altLang="en-US" sz="2400" b="1" dirty="0" smtClean="0"/>
              <a:t>, </a:t>
            </a:r>
            <a:r>
              <a:rPr lang="en-US" altLang="en-US" sz="2400" b="1" u="sng" dirty="0" smtClean="0"/>
              <a:t>solve “easy” problems</a:t>
            </a:r>
            <a:r>
              <a:rPr lang="en-US" altLang="en-US" sz="2400" b="1" dirty="0" smtClean="0"/>
              <a:t>, and </a:t>
            </a:r>
            <a:r>
              <a:rPr lang="en-US" altLang="en-US" sz="2400" b="1" u="sng" dirty="0" smtClean="0"/>
              <a:t>manage the problem-resolution</a:t>
            </a:r>
            <a:r>
              <a:rPr lang="en-US" altLang="en-US" sz="2400" b="1" dirty="0" smtClean="0"/>
              <a:t> cycle.</a:t>
            </a:r>
            <a:endParaRPr lang="en-US" altLang="en-US" sz="1200" b="1" dirty="0" smtClean="0"/>
          </a:p>
          <a:p>
            <a:pPr lvl="1" eaLnBrk="1" hangingPunct="1"/>
            <a:r>
              <a:rPr lang="en-US" altLang="en-US" sz="2400" b="1" dirty="0" smtClean="0"/>
              <a:t>A higher tier of specialized resource that sometimes talks to customers to resolve more difficult problems with workarounds</a:t>
            </a:r>
          </a:p>
          <a:p>
            <a:pPr lvl="1" eaLnBrk="1" hangingPunct="1"/>
            <a:r>
              <a:rPr lang="en-US" altLang="en-US" sz="2400" b="1" dirty="0" smtClean="0"/>
              <a:t>A tier of experts that can fix and rebuild the code </a:t>
            </a:r>
          </a:p>
        </p:txBody>
      </p:sp>
      <p:sp>
        <p:nvSpPr>
          <p:cNvPr id="11268" name="Freeform 5"/>
          <p:cNvSpPr>
            <a:spLocks/>
          </p:cNvSpPr>
          <p:nvPr/>
        </p:nvSpPr>
        <p:spPr bwMode="auto">
          <a:xfrm>
            <a:off x="604838" y="3938587"/>
            <a:ext cx="498475" cy="1547813"/>
          </a:xfrm>
          <a:custGeom>
            <a:avLst/>
            <a:gdLst>
              <a:gd name="T0" fmla="*/ 2147483647 w 314"/>
              <a:gd name="T1" fmla="*/ 0 h 975"/>
              <a:gd name="T2" fmla="*/ 2147483647 w 314"/>
              <a:gd name="T3" fmla="*/ 2147483647 h 975"/>
              <a:gd name="T4" fmla="*/ 2147483647 w 314"/>
              <a:gd name="T5" fmla="*/ 2147483647 h 975"/>
              <a:gd name="T6" fmla="*/ 2147483647 w 314"/>
              <a:gd name="T7" fmla="*/ 2147483647 h 975"/>
              <a:gd name="T8" fmla="*/ 2147483647 w 314"/>
              <a:gd name="T9" fmla="*/ 2147483647 h 9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14" h="975">
                <a:moveTo>
                  <a:pt x="286" y="0"/>
                </a:moveTo>
                <a:cubicBezTo>
                  <a:pt x="214" y="8"/>
                  <a:pt x="203" y="2"/>
                  <a:pt x="158" y="45"/>
                </a:cubicBezTo>
                <a:cubicBezTo>
                  <a:pt x="112" y="188"/>
                  <a:pt x="224" y="364"/>
                  <a:pt x="113" y="475"/>
                </a:cubicBezTo>
                <a:cubicBezTo>
                  <a:pt x="288" y="533"/>
                  <a:pt x="0" y="875"/>
                  <a:pt x="177" y="932"/>
                </a:cubicBezTo>
                <a:cubicBezTo>
                  <a:pt x="217" y="975"/>
                  <a:pt x="251" y="960"/>
                  <a:pt x="314" y="960"/>
                </a:cubicBezTo>
              </a:path>
            </a:pathLst>
          </a:custGeom>
          <a:noFill/>
          <a:ln w="349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" name="Text Box 6"/>
          <p:cNvSpPr txBox="1">
            <a:spLocks noChangeArrowheads="1"/>
          </p:cNvSpPr>
          <p:nvPr/>
        </p:nvSpPr>
        <p:spPr bwMode="auto">
          <a:xfrm>
            <a:off x="76200" y="4271962"/>
            <a:ext cx="80021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400" dirty="0"/>
              <a:t>May be</a:t>
            </a:r>
          </a:p>
          <a:p>
            <a:pPr eaLnBrk="1" hangingPunct="1"/>
            <a:r>
              <a:rPr lang="en-US" altLang="en-US" sz="1400" dirty="0"/>
              <a:t>o</a:t>
            </a:r>
            <a:r>
              <a:rPr lang="en-US" altLang="en-US" sz="1400" dirty="0" smtClean="0"/>
              <a:t>ne </a:t>
            </a:r>
            <a:endParaRPr lang="en-US" altLang="en-US" sz="1400" dirty="0"/>
          </a:p>
          <a:p>
            <a:pPr eaLnBrk="1" hangingPunct="1"/>
            <a:r>
              <a:rPr lang="en-US" altLang="en-US" sz="1400" dirty="0"/>
              <a:t>tier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61498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A Sample Service and Support Organization</a:t>
            </a: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593725" y="12557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 sz="1800" b="0"/>
          </a:p>
        </p:txBody>
      </p:sp>
      <p:pic>
        <p:nvPicPr>
          <p:cNvPr id="2050" name="Picture 2" descr="\\10.1.1.17\productions\ART\ART PROCESS\PPT Projects\Tsui_PPT_163567\JPEG and EPS\Chapter 12\9781284132786_CH12_FIGF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2" y="515456"/>
            <a:ext cx="8408503" cy="474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 smtClean="0"/>
              <a:t>Problem Fixes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b="1" dirty="0" smtClean="0"/>
              <a:t>A key parameter in keeping customers satisfied is to turn the problem fixes around within some reasonable time frame.</a:t>
            </a:r>
          </a:p>
          <a:p>
            <a:pPr eaLnBrk="1" hangingPunct="1"/>
            <a:r>
              <a:rPr lang="en-US" altLang="en-US" sz="2800" b="1" dirty="0" smtClean="0"/>
              <a:t>This requires an understanding and a “contract” of service terms.</a:t>
            </a:r>
          </a:p>
          <a:p>
            <a:pPr eaLnBrk="1" hangingPunct="1"/>
            <a:r>
              <a:rPr lang="en-US" altLang="en-US" sz="2800" b="1" dirty="0" smtClean="0"/>
              <a:t>The contract on fix response time is in turn dependent on the types of problem based on some “prioritization” scheme.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638800"/>
            <a:ext cx="8229600" cy="563563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Sample Problem Priority Levels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2" y="2260485"/>
            <a:ext cx="8839200" cy="2737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en-US" sz="4000" b="1" dirty="0" smtClean="0"/>
              <a:t>Installing Fixes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4582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b="1" dirty="0" smtClean="0"/>
              <a:t>Customers do not always install a fix release provided by the software support group.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/>
              <a:t>Choose and pick the fixes they want.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/>
              <a:t>Modified code and cannot apply the generic fix release.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/>
              <a:t>Stay on some past release because it “finally” works.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 dirty="0" smtClean="0"/>
              <a:t>Need to explain the </a:t>
            </a:r>
            <a:r>
              <a:rPr lang="en-US" altLang="en-US" sz="2800" b="1" u="sng" dirty="0" smtClean="0"/>
              <a:t>potential serious problem</a:t>
            </a:r>
            <a:r>
              <a:rPr lang="en-US" altLang="en-US" sz="2800" b="1" dirty="0" smtClean="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/>
              <a:t>Fix release related to other fix releases that customers care about in product fix situation (see next slide).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b="1" dirty="0" smtClean="0"/>
              <a:t>A released fix may have reworked over a previous “emergency’ fix code area (see a later slide).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562600"/>
            <a:ext cx="8382000" cy="685800"/>
          </a:xfrm>
          <a:solidFill>
            <a:srgbClr val="CCFFCC"/>
          </a:solidFill>
        </p:spPr>
        <p:txBody>
          <a:bodyPr/>
          <a:lstStyle/>
          <a:p>
            <a:pPr eaLnBrk="1" hangingPunct="1"/>
            <a:r>
              <a:rPr lang="en-US" altLang="en-US" sz="2400" b="1" dirty="0" smtClean="0"/>
              <a:t> </a:t>
            </a:r>
            <a:r>
              <a:rPr lang="en-US" altLang="en-US" sz="2000" b="1" i="1" dirty="0" smtClean="0"/>
              <a:t>Multiple product </a:t>
            </a:r>
            <a:r>
              <a:rPr lang="en-US" altLang="en-US" sz="2000" b="1" i="1" dirty="0"/>
              <a:t>f</a:t>
            </a:r>
            <a:r>
              <a:rPr lang="en-US" altLang="en-US" sz="2000" b="1" i="1" dirty="0" smtClean="0"/>
              <a:t>ix </a:t>
            </a:r>
            <a:r>
              <a:rPr lang="en-US" altLang="en-US" sz="2000" b="1" i="1" dirty="0"/>
              <a:t>r</a:t>
            </a:r>
            <a:r>
              <a:rPr lang="en-US" altLang="en-US" sz="2000" b="1" i="1" dirty="0" smtClean="0"/>
              <a:t>eleases that must be applied together to keep all the functions and data in sync</a:t>
            </a:r>
          </a:p>
        </p:txBody>
      </p:sp>
      <p:pic>
        <p:nvPicPr>
          <p:cNvPr id="4098" name="Picture 2" descr="\\10.1.1.17\productions\ART\ART PROCESS\PPT Projects\Tsui_PPT_163567\JPEG and EPS\Chapter 12\9781284132786_CH12_FIGF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65" y="238246"/>
            <a:ext cx="7491412" cy="518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5626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 Fix Overlay Problem</a:t>
            </a:r>
          </a:p>
        </p:txBody>
      </p:sp>
      <p:pic>
        <p:nvPicPr>
          <p:cNvPr id="3074" name="Picture 2" descr="\\10.1.1.17\productions\ART\ART PROCESS\PPT Projects\Tsui_PPT_163567\JPEG and EPS\Chapter 12\9781284132786_CH12_FIGF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6" y="942945"/>
            <a:ext cx="867644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 smtClean="0"/>
              <a:t>Fix Install</a:t>
            </a:r>
          </a:p>
        </p:txBody>
      </p:sp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990601" y="1981200"/>
            <a:ext cx="7086599" cy="3108543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4488" indent="-344488" eaLnBrk="1" hangingPunct="1">
              <a:buFont typeface="Arial"/>
              <a:buChar char="•"/>
            </a:pPr>
            <a:r>
              <a:rPr lang="en-US" altLang="en-US" dirty="0"/>
              <a:t>Users and customers should </a:t>
            </a:r>
            <a:r>
              <a:rPr lang="en-US" altLang="en-US" dirty="0" smtClean="0"/>
              <a:t>be</a:t>
            </a:r>
            <a:r>
              <a:rPr lang="en-US" altLang="en-US" dirty="0"/>
              <a:t> </a:t>
            </a:r>
            <a:r>
              <a:rPr lang="en-US" altLang="en-US" dirty="0" smtClean="0"/>
              <a:t>encouraged </a:t>
            </a:r>
            <a:r>
              <a:rPr lang="en-US" altLang="en-US" dirty="0"/>
              <a:t>to install the </a:t>
            </a:r>
            <a:r>
              <a:rPr lang="en-US" altLang="en-US" dirty="0" smtClean="0"/>
              <a:t>latest fix </a:t>
            </a:r>
            <a:r>
              <a:rPr lang="en-US" altLang="en-US" dirty="0"/>
              <a:t>release and install the fix releases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in sequence</a:t>
            </a:r>
            <a:r>
              <a:rPr lang="en-US" altLang="en-US" dirty="0"/>
              <a:t>.</a:t>
            </a:r>
          </a:p>
          <a:p>
            <a:pPr eaLnBrk="1" hangingPunct="1"/>
            <a:endParaRPr lang="en-US" altLang="en-US" sz="1400" dirty="0"/>
          </a:p>
          <a:p>
            <a:pPr marL="344488" indent="-344488" eaLnBrk="1" hangingPunct="1">
              <a:buFont typeface="Arial"/>
              <a:buChar char="•"/>
            </a:pPr>
            <a:r>
              <a:rPr lang="en-US" altLang="en-US" dirty="0"/>
              <a:t>Sometimes they need a better </a:t>
            </a:r>
            <a:r>
              <a:rPr lang="en-US" altLang="en-US" dirty="0" smtClean="0"/>
              <a:t>explanation than </a:t>
            </a:r>
            <a:r>
              <a:rPr lang="en-US" altLang="en-US" dirty="0"/>
              <a:t>“it is our </a:t>
            </a:r>
            <a:r>
              <a:rPr lang="en-US" altLang="en-US" dirty="0" smtClean="0"/>
              <a:t>policy.”</a:t>
            </a:r>
          </a:p>
          <a:p>
            <a:pPr eaLnBrk="1" hangingPunct="1"/>
            <a:endParaRPr lang="en-US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Construction Lifecycle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650" y="1417638"/>
            <a:ext cx="7478699" cy="41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25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915400" cy="868362"/>
          </a:xfrm>
        </p:spPr>
        <p:txBody>
          <a:bodyPr/>
          <a:lstStyle/>
          <a:p>
            <a:pPr eaLnBrk="1" hangingPunct="1"/>
            <a:r>
              <a:rPr lang="en-US" altLang="en-US" sz="3600" b="1" dirty="0" smtClean="0"/>
              <a:t>Change Control in Support &amp; Maintenance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839200" cy="4572000"/>
          </a:xfrm>
        </p:spPr>
        <p:txBody>
          <a:bodyPr/>
          <a:lstStyle/>
          <a:p>
            <a:pPr eaLnBrk="1" hangingPunct="1"/>
            <a:r>
              <a:rPr lang="en-US" altLang="en-US" sz="2400" b="1" dirty="0" smtClean="0"/>
              <a:t>All problems reported need to be tracked through successful problem resolution with the customers.</a:t>
            </a:r>
          </a:p>
          <a:p>
            <a:pPr eaLnBrk="1" hangingPunct="1"/>
            <a:r>
              <a:rPr lang="en-US" altLang="en-US" sz="2400" b="1" dirty="0" smtClean="0"/>
              <a:t>A part of this control is to ensure that all changes, </a:t>
            </a:r>
            <a:br>
              <a:rPr lang="en-US" altLang="en-US" sz="2400" b="1" dirty="0" smtClean="0"/>
            </a:br>
            <a:r>
              <a:rPr lang="en-US" altLang="en-US" sz="2400" b="1" i="1" dirty="0" smtClean="0"/>
              <a:t>for fixes and for enhancements</a:t>
            </a:r>
            <a:r>
              <a:rPr lang="en-US" altLang="en-US" sz="2400" b="1" dirty="0" smtClean="0"/>
              <a:t>, are not arbitrary </a:t>
            </a:r>
            <a:br>
              <a:rPr lang="en-US" altLang="en-US" sz="2400" b="1" dirty="0" smtClean="0"/>
            </a:br>
            <a:r>
              <a:rPr lang="en-US" altLang="en-US" sz="2400" b="1" dirty="0" smtClean="0"/>
              <a:t>and capricious.</a:t>
            </a:r>
          </a:p>
          <a:p>
            <a:pPr eaLnBrk="1" hangingPunct="1"/>
            <a:r>
              <a:rPr lang="en-US" altLang="en-US" sz="2400" b="1" dirty="0" smtClean="0"/>
              <a:t>Change </a:t>
            </a:r>
            <a:r>
              <a:rPr lang="en-US" altLang="en-US" sz="2400" b="1" dirty="0"/>
              <a:t>c</a:t>
            </a:r>
            <a:r>
              <a:rPr lang="en-US" altLang="en-US" sz="2400" b="1" dirty="0" smtClean="0"/>
              <a:t>ontrol is the mechanism used, just as in software development prior to release, to ensure </a:t>
            </a:r>
            <a:br>
              <a:rPr lang="en-US" altLang="en-US" sz="2400" b="1" dirty="0" smtClean="0"/>
            </a:br>
            <a:r>
              <a:rPr lang="en-US" altLang="en-US" sz="2400" b="1" dirty="0" smtClean="0"/>
              <a:t>that all changes are managed through </a:t>
            </a:r>
          </a:p>
          <a:p>
            <a:pPr lvl="1" eaLnBrk="1" hangingPunct="1"/>
            <a:r>
              <a:rPr lang="en-US" altLang="en-US" sz="2000" b="1" dirty="0" smtClean="0"/>
              <a:t>Change control process</a:t>
            </a:r>
          </a:p>
          <a:p>
            <a:pPr lvl="1" eaLnBrk="1" hangingPunct="1"/>
            <a:r>
              <a:rPr lang="en-US" altLang="en-US" sz="2000" b="1" dirty="0" smtClean="0"/>
              <a:t>Documented changes (change control form as an aid)</a:t>
            </a:r>
          </a:p>
          <a:p>
            <a:pPr lvl="1" eaLnBrk="1" hangingPunct="1"/>
            <a:r>
              <a:rPr lang="en-US" altLang="en-US" sz="2000" b="1" dirty="0" smtClean="0"/>
              <a:t>Change control committee </a:t>
            </a:r>
          </a:p>
          <a:p>
            <a:pPr lvl="1" eaLnBrk="1" hangingPunct="1"/>
            <a:endParaRPr lang="en-US" altLang="en-US" sz="2000" b="1" dirty="0" smtClean="0"/>
          </a:p>
          <a:p>
            <a:pPr eaLnBrk="1" hangingPunct="1"/>
            <a:endParaRPr lang="en-US" altLang="en-US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915400" cy="1143000"/>
          </a:xfrm>
        </p:spPr>
        <p:txBody>
          <a:bodyPr/>
          <a:lstStyle/>
          <a:p>
            <a:pPr eaLnBrk="1" hangingPunct="1"/>
            <a:r>
              <a:rPr lang="en-US" altLang="en-US" sz="3800" b="1" dirty="0" smtClean="0"/>
              <a:t>Change Control Process </a:t>
            </a:r>
            <a:br>
              <a:rPr lang="en-US" altLang="en-US" sz="3800" b="1" dirty="0" smtClean="0"/>
            </a:br>
            <a:r>
              <a:rPr lang="en-US" altLang="en-US" sz="3800" b="1" dirty="0" smtClean="0"/>
              <a:t>and Committee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05800" cy="4724400"/>
          </a:xfrm>
        </p:spPr>
        <p:txBody>
          <a:bodyPr/>
          <a:lstStyle/>
          <a:p>
            <a:pPr eaLnBrk="1" hangingPunct="1"/>
            <a:r>
              <a:rPr lang="en-US" altLang="en-US" sz="2400" b="1" dirty="0" smtClean="0"/>
              <a:t>Manages the changes via a work flow:</a:t>
            </a:r>
          </a:p>
          <a:p>
            <a:pPr eaLnBrk="1" hangingPunct="1">
              <a:buFontTx/>
              <a:buNone/>
            </a:pPr>
            <a:endParaRPr lang="en-US" altLang="en-US" sz="1200" b="1" dirty="0" smtClean="0"/>
          </a:p>
          <a:p>
            <a:pPr lvl="1" eaLnBrk="1" hangingPunct="1"/>
            <a:r>
              <a:rPr lang="en-US" altLang="en-US" sz="2000" b="1" dirty="0" smtClean="0"/>
              <a:t>Origination of change request</a:t>
            </a:r>
          </a:p>
          <a:p>
            <a:pPr lvl="1" eaLnBrk="1" hangingPunct="1"/>
            <a:r>
              <a:rPr lang="en-US" altLang="en-US" sz="2000" b="1" dirty="0" smtClean="0"/>
              <a:t>Approval of change request</a:t>
            </a:r>
          </a:p>
          <a:p>
            <a:pPr lvl="1" eaLnBrk="1" hangingPunct="1"/>
            <a:r>
              <a:rPr lang="en-US" altLang="en-US" sz="2000" b="1" dirty="0" smtClean="0"/>
              <a:t>Monitoring the changes being made</a:t>
            </a:r>
          </a:p>
          <a:p>
            <a:pPr lvl="1" eaLnBrk="1" hangingPunct="1"/>
            <a:r>
              <a:rPr lang="en-US" altLang="en-US" sz="2000" b="1" dirty="0" smtClean="0"/>
              <a:t>Closing the completed change</a:t>
            </a:r>
          </a:p>
          <a:p>
            <a:pPr lvl="1" eaLnBrk="1" hangingPunct="1"/>
            <a:endParaRPr lang="en-US" altLang="en-US" sz="2000" b="1" dirty="0" smtClean="0"/>
          </a:p>
          <a:p>
            <a:pPr eaLnBrk="1" hangingPunct="1"/>
            <a:r>
              <a:rPr lang="en-US" altLang="en-US" sz="2400" b="1" dirty="0" smtClean="0"/>
              <a:t>Needs resource to ensure the control process:</a:t>
            </a:r>
          </a:p>
          <a:p>
            <a:pPr eaLnBrk="1" hangingPunct="1"/>
            <a:endParaRPr lang="en-US" altLang="en-US" sz="1200" b="1" dirty="0" smtClean="0"/>
          </a:p>
          <a:p>
            <a:pPr lvl="1" eaLnBrk="1" hangingPunct="1"/>
            <a:r>
              <a:rPr lang="en-US" altLang="en-US" sz="2000" b="1" dirty="0" smtClean="0"/>
              <a:t>Change control board or committee</a:t>
            </a:r>
          </a:p>
          <a:p>
            <a:pPr lvl="1" eaLnBrk="1" hangingPunct="1"/>
            <a:r>
              <a:rPr lang="en-US" altLang="en-US" sz="2000" b="1" dirty="0" smtClean="0"/>
              <a:t>Automated workflow tool (using a change control form)</a:t>
            </a:r>
          </a:p>
          <a:p>
            <a:pPr lvl="1" eaLnBrk="1" hangingPunct="1"/>
            <a:endParaRPr lang="en-US" altLang="en-US" sz="2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5791200"/>
            <a:ext cx="8534400" cy="533400"/>
          </a:xfrm>
        </p:spPr>
        <p:txBody>
          <a:bodyPr/>
          <a:lstStyle/>
          <a:p>
            <a:pPr eaLnBrk="1" hangingPunct="1"/>
            <a:r>
              <a:rPr lang="en-US" altLang="en-US" sz="2800" b="1" dirty="0" smtClean="0"/>
              <a:t>Sample Maintenance Change Request Form</a:t>
            </a:r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>
            <a:off x="8915400" y="304800"/>
            <a:ext cx="0" cy="5486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 flipH="1" flipV="1">
            <a:off x="381000" y="304800"/>
            <a:ext cx="853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122" name="Picture 2" descr="\\10.1.1.17\productions\ART\ART PROCESS\PPT Projects\Tsui_PPT_163567\JPEG and EPS\Chapter 12\9781284132786_CH12_FIGF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97887"/>
            <a:ext cx="7862822" cy="506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b="1" dirty="0" smtClean="0"/>
              <a:t>Transition Plan?!</a:t>
            </a:r>
            <a:endParaRPr lang="en-US" altLang="en-US" sz="3200" b="1" dirty="0" smtClean="0"/>
          </a:p>
        </p:txBody>
      </p:sp>
      <p:sp>
        <p:nvSpPr>
          <p:cNvPr id="3075" name="Rectangle 5"/>
          <p:cNvSpPr>
            <a:spLocks noChangeArrowheads="1"/>
          </p:cNvSpPr>
          <p:nvPr/>
        </p:nvSpPr>
        <p:spPr bwMode="auto">
          <a:xfrm>
            <a:off x="1828800" y="1676400"/>
            <a:ext cx="1676400" cy="3124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800" dirty="0"/>
              <a:t>Software </a:t>
            </a:r>
          </a:p>
          <a:p>
            <a:pPr algn="ctr" eaLnBrk="1" hangingPunct="1"/>
            <a:r>
              <a:rPr lang="en-US" altLang="en-US" sz="1800" dirty="0"/>
              <a:t>r</a:t>
            </a:r>
            <a:r>
              <a:rPr lang="en-US" altLang="en-US" sz="1800" dirty="0" smtClean="0"/>
              <a:t>eleased</a:t>
            </a:r>
            <a:r>
              <a:rPr lang="en-US" altLang="en-US" sz="1800" dirty="0"/>
              <a:t>!</a:t>
            </a:r>
          </a:p>
        </p:txBody>
      </p:sp>
      <p:sp>
        <p:nvSpPr>
          <p:cNvPr id="3076" name="Oval 7"/>
          <p:cNvSpPr>
            <a:spLocks noChangeArrowheads="1"/>
          </p:cNvSpPr>
          <p:nvPr/>
        </p:nvSpPr>
        <p:spPr bwMode="auto">
          <a:xfrm>
            <a:off x="5029200" y="2133600"/>
            <a:ext cx="2362200" cy="2133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Now what?</a:t>
            </a:r>
          </a:p>
        </p:txBody>
      </p:sp>
      <p:sp>
        <p:nvSpPr>
          <p:cNvPr id="3077" name="AutoShape 9"/>
          <p:cNvSpPr>
            <a:spLocks noChangeArrowheads="1"/>
          </p:cNvSpPr>
          <p:nvPr/>
        </p:nvSpPr>
        <p:spPr bwMode="auto">
          <a:xfrm>
            <a:off x="3505200" y="2514600"/>
            <a:ext cx="976313" cy="1295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202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System </a:t>
            </a:r>
            <a:r>
              <a:rPr lang="en-US" dirty="0" smtClean="0"/>
              <a:t>Lifecycle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8397" y="2057400"/>
            <a:ext cx="8065226" cy="312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90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is only part of the life cycle, </a:t>
            </a:r>
            <a:r>
              <a:rPr lang="en-US" dirty="0" smtClean="0"/>
              <a:t>so what </a:t>
            </a:r>
            <a:r>
              <a:rPr lang="en-US" dirty="0"/>
              <a:t>is beyond development?</a:t>
            </a:r>
          </a:p>
          <a:p>
            <a:pPr lvl="1"/>
            <a:r>
              <a:rPr lang="en-US" dirty="0" smtClean="0"/>
              <a:t>Software </a:t>
            </a:r>
            <a:r>
              <a:rPr lang="en-US" b="1" dirty="0" smtClean="0"/>
              <a:t>Operation</a:t>
            </a:r>
            <a:r>
              <a:rPr lang="en-US" dirty="0" smtClean="0"/>
              <a:t> (and Support)</a:t>
            </a:r>
          </a:p>
          <a:p>
            <a:pPr lvl="1"/>
            <a:r>
              <a:rPr lang="en-US" dirty="0" smtClean="0"/>
              <a:t>Software </a:t>
            </a:r>
            <a:r>
              <a:rPr lang="en-US" b="1" dirty="0" smtClean="0"/>
              <a:t>Maintenance</a:t>
            </a:r>
          </a:p>
          <a:p>
            <a:pPr lvl="1"/>
            <a:r>
              <a:rPr lang="en-US" dirty="0" smtClean="0"/>
              <a:t>Software </a:t>
            </a:r>
            <a:r>
              <a:rPr lang="en-US" b="1" dirty="0" smtClean="0"/>
              <a:t>Retirement</a:t>
            </a:r>
            <a:r>
              <a:rPr lang="en-US" dirty="0" smtClean="0"/>
              <a:t> (or Disposal)</a:t>
            </a:r>
          </a:p>
          <a:p>
            <a:r>
              <a:rPr lang="en-US" dirty="0" smtClean="0"/>
              <a:t>Operation </a:t>
            </a:r>
            <a:r>
              <a:rPr lang="en-US" dirty="0" smtClean="0"/>
              <a:t>and Maintenance is sometimes grouped together and called “O&amp;M” (pronounced “oh and </a:t>
            </a:r>
            <a:r>
              <a:rPr lang="en-US" dirty="0" err="1" smtClean="0"/>
              <a:t>em</a:t>
            </a:r>
            <a:r>
              <a:rPr lang="en-US" dirty="0" smtClean="0"/>
              <a:t>”)</a:t>
            </a:r>
          </a:p>
          <a:p>
            <a:pPr lvl="1"/>
            <a:r>
              <a:rPr lang="en-US" dirty="0" smtClean="0"/>
              <a:t>O&amp;M manual – Operation and Maintenance Manual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23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Why Is Maintenance </a:t>
            </a:r>
            <a:r>
              <a:rPr lang="en-US" dirty="0" smtClean="0"/>
              <a:t>Necessary? (</a:t>
            </a:r>
            <a:r>
              <a:rPr lang="en-US" dirty="0" err="1" smtClean="0"/>
              <a:t>Pigoski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00050" indent="-400050">
              <a:lnSpc>
                <a:spcPct val="90000"/>
              </a:lnSpc>
              <a:buClr>
                <a:schemeClr val="folHlink"/>
              </a:buClr>
            </a:pPr>
            <a:r>
              <a:rPr lang="en-US" altLang="en-US" dirty="0"/>
              <a:t>Correct errors</a:t>
            </a:r>
          </a:p>
          <a:p>
            <a:pPr marL="400050" indent="-400050">
              <a:lnSpc>
                <a:spcPct val="90000"/>
              </a:lnSpc>
              <a:buClr>
                <a:schemeClr val="folHlink"/>
              </a:buClr>
            </a:pPr>
            <a:r>
              <a:rPr lang="en-US" altLang="en-US" dirty="0"/>
              <a:t>Correct design flaws</a:t>
            </a:r>
          </a:p>
          <a:p>
            <a:pPr marL="400050" indent="-400050">
              <a:lnSpc>
                <a:spcPct val="90000"/>
              </a:lnSpc>
              <a:buClr>
                <a:schemeClr val="folHlink"/>
              </a:buClr>
            </a:pPr>
            <a:r>
              <a:rPr lang="en-US" altLang="en-US" dirty="0"/>
              <a:t>Interface with other systems</a:t>
            </a:r>
          </a:p>
          <a:p>
            <a:pPr marL="400050" indent="-400050">
              <a:lnSpc>
                <a:spcPct val="90000"/>
              </a:lnSpc>
              <a:buClr>
                <a:schemeClr val="folHlink"/>
              </a:buClr>
            </a:pPr>
            <a:r>
              <a:rPr lang="en-US" altLang="en-US" dirty="0"/>
              <a:t>Make enhancements</a:t>
            </a:r>
          </a:p>
          <a:p>
            <a:pPr marL="400050" indent="-400050">
              <a:lnSpc>
                <a:spcPct val="90000"/>
              </a:lnSpc>
              <a:buClr>
                <a:schemeClr val="folHlink"/>
              </a:buClr>
            </a:pPr>
            <a:r>
              <a:rPr lang="en-US" altLang="en-US" dirty="0"/>
              <a:t>Make necessary changes to system</a:t>
            </a:r>
          </a:p>
          <a:p>
            <a:pPr marL="400050" indent="-400050">
              <a:lnSpc>
                <a:spcPct val="90000"/>
              </a:lnSpc>
              <a:buClr>
                <a:schemeClr val="folHlink"/>
              </a:buClr>
            </a:pPr>
            <a:r>
              <a:rPr lang="en-US" altLang="en-US" dirty="0"/>
              <a:t>Make changes in files or databases</a:t>
            </a:r>
          </a:p>
          <a:p>
            <a:pPr marL="400050" indent="-400050">
              <a:lnSpc>
                <a:spcPct val="90000"/>
              </a:lnSpc>
              <a:buClr>
                <a:schemeClr val="folHlink"/>
              </a:buClr>
            </a:pPr>
            <a:r>
              <a:rPr lang="en-US" altLang="en-US" dirty="0"/>
              <a:t>Improve the design</a:t>
            </a:r>
          </a:p>
          <a:p>
            <a:pPr marL="400050" indent="-400050">
              <a:lnSpc>
                <a:spcPct val="90000"/>
              </a:lnSpc>
              <a:buClr>
                <a:schemeClr val="folHlink"/>
              </a:buClr>
            </a:pPr>
            <a:r>
              <a:rPr lang="en-US" altLang="en-US" dirty="0"/>
              <a:t>Convert programs so that different hardware, software, systems features and telecomm facilities can be used</a:t>
            </a:r>
          </a:p>
          <a:p>
            <a:pPr marL="400050" indent="-400050">
              <a:lnSpc>
                <a:spcPct val="90000"/>
              </a:lnSpc>
              <a:buClr>
                <a:schemeClr val="folHlink"/>
              </a:buClr>
            </a:pPr>
            <a:r>
              <a:rPr lang="en-US" altLang="en-US" dirty="0"/>
              <a:t>Prevent problems</a:t>
            </a:r>
          </a:p>
          <a:p>
            <a:pPr marL="400050" indent="-400050">
              <a:lnSpc>
                <a:spcPct val="90000"/>
              </a:lnSpc>
              <a:buClr>
                <a:schemeClr val="folHlink"/>
              </a:buClr>
            </a:pPr>
            <a:r>
              <a:rPr lang="en-US" altLang="en-US" dirty="0"/>
              <a:t>Improve </a:t>
            </a:r>
            <a:r>
              <a:rPr lang="en-US" altLang="en-US" dirty="0" smtClean="0"/>
              <a:t>performance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5923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Costs of the Phases of the Life Cycle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20457" r="10507" b="24620"/>
          <a:stretch>
            <a:fillRect/>
          </a:stretch>
        </p:blipFill>
        <p:spPr bwMode="auto">
          <a:xfrm>
            <a:off x="1752600" y="1676399"/>
            <a:ext cx="5486400" cy="4544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714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Maintenance So Expensive?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Good software is maintained. Bad software is discarded.</a:t>
            </a:r>
          </a:p>
          <a:p>
            <a:pPr lvl="1"/>
            <a:r>
              <a:rPr lang="en-US" dirty="0" smtClean="0"/>
              <a:t>Success </a:t>
            </a:r>
            <a:r>
              <a:rPr lang="en-US" dirty="0"/>
              <a:t>has a long-term cost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Happy users want more.</a:t>
            </a:r>
            <a:endParaRPr lang="en-US" dirty="0"/>
          </a:p>
          <a:p>
            <a:r>
              <a:rPr lang="en-US" dirty="0" smtClean="0"/>
              <a:t>Team stability</a:t>
            </a:r>
          </a:p>
          <a:p>
            <a:r>
              <a:rPr lang="en-US" dirty="0" smtClean="0"/>
              <a:t>Contractual responsibility – developers who are not responsible for maintenance don’t care about maintenance</a:t>
            </a:r>
          </a:p>
          <a:p>
            <a:r>
              <a:rPr lang="en-US" dirty="0" smtClean="0"/>
              <a:t>Staff skills – newbie, unskilled</a:t>
            </a:r>
          </a:p>
          <a:p>
            <a:r>
              <a:rPr lang="en-US" dirty="0" smtClean="0"/>
              <a:t>Program age and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37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</a:t>
            </a:r>
            <a:r>
              <a:rPr lang="en-US" dirty="0" smtClean="0"/>
              <a:t>of</a:t>
            </a:r>
            <a:br>
              <a:rPr lang="en-US" dirty="0" smtClean="0"/>
            </a:br>
            <a:r>
              <a:rPr lang="en-US" dirty="0" smtClean="0"/>
              <a:t>Maintenance and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</a:t>
            </a:r>
            <a:r>
              <a:rPr lang="en-US" dirty="0" smtClean="0"/>
              <a:t>categories (types) </a:t>
            </a:r>
            <a:r>
              <a:rPr lang="en-US" dirty="0"/>
              <a:t>of maintenance</a:t>
            </a:r>
          </a:p>
          <a:p>
            <a:pPr lvl="1"/>
            <a:r>
              <a:rPr lang="en-US" dirty="0"/>
              <a:t>Corrective maintenance: Fix defects after </a:t>
            </a:r>
            <a:r>
              <a:rPr lang="en-US" dirty="0" smtClean="0"/>
              <a:t>release – 20% of total maintenance</a:t>
            </a:r>
            <a:endParaRPr lang="en-US" dirty="0"/>
          </a:p>
          <a:p>
            <a:pPr lvl="1"/>
            <a:r>
              <a:rPr lang="en-US" dirty="0"/>
              <a:t>Adaptive maintenance: Make it work in changing environment – 20%</a:t>
            </a:r>
          </a:p>
          <a:p>
            <a:pPr lvl="1"/>
            <a:r>
              <a:rPr lang="en-US" dirty="0" smtClean="0"/>
              <a:t>Perfective </a:t>
            </a:r>
            <a:r>
              <a:rPr lang="en-US" dirty="0"/>
              <a:t>maintenance: Enhance to add new features etc</a:t>
            </a:r>
            <a:r>
              <a:rPr lang="en-US" dirty="0" smtClean="0"/>
              <a:t>. – 60</a:t>
            </a:r>
            <a:r>
              <a:rPr lang="en-US" dirty="0" smtClean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4131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1208</Words>
  <Application>Microsoft Office PowerPoint</Application>
  <PresentationFormat>On-screen Show (4:3)</PresentationFormat>
  <Paragraphs>215</Paragraphs>
  <Slides>33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Default Design</vt:lpstr>
      <vt:lpstr>Chapter 12: Software Support and Maintenance </vt:lpstr>
      <vt:lpstr>Waterfall Software Life Cycle</vt:lpstr>
      <vt:lpstr>Scrum Construction Lifecycle</vt:lpstr>
      <vt:lpstr>Agile System Lifecycle</vt:lpstr>
      <vt:lpstr>Software Maintenance</vt:lpstr>
      <vt:lpstr>Why Is Maintenance Necessary? (Pigoski)</vt:lpstr>
      <vt:lpstr>Relative Costs of the Phases of the Life Cycle</vt:lpstr>
      <vt:lpstr>Why is Maintenance So Expensive?</vt:lpstr>
      <vt:lpstr>Categories of Maintenance and Costs</vt:lpstr>
      <vt:lpstr>Categories of Software Maintenance – Car Analogy</vt:lpstr>
      <vt:lpstr>What Factors Influence Maintenance Costs?</vt:lpstr>
      <vt:lpstr>What Factors Influence Maintenance Costs?</vt:lpstr>
      <vt:lpstr>Product Released!</vt:lpstr>
      <vt:lpstr>Transition Plan?!</vt:lpstr>
      <vt:lpstr>Customer/User Support</vt:lpstr>
      <vt:lpstr>Defect Support </vt:lpstr>
      <vt:lpstr> Problem Arrival Curve</vt:lpstr>
      <vt:lpstr>Problem Discovery Curve</vt:lpstr>
      <vt:lpstr>Customer Support</vt:lpstr>
      <vt:lpstr>Product Support Life Cycle </vt:lpstr>
      <vt:lpstr>Product “Sunsetting”</vt:lpstr>
      <vt:lpstr>Tiered Customer Support</vt:lpstr>
      <vt:lpstr>A Sample Service and Support Organization</vt:lpstr>
      <vt:lpstr>Problem Fixes</vt:lpstr>
      <vt:lpstr>Sample Problem Priority Levels</vt:lpstr>
      <vt:lpstr>Installing Fixes</vt:lpstr>
      <vt:lpstr> Multiple product fix releases that must be applied together to keep all the functions and data in sync</vt:lpstr>
      <vt:lpstr> Fix Overlay Problem</vt:lpstr>
      <vt:lpstr>Fix Install</vt:lpstr>
      <vt:lpstr>Change Control in Support &amp; Maintenance</vt:lpstr>
      <vt:lpstr>Change Control Process  and Committee</vt:lpstr>
      <vt:lpstr>Sample Maintenance Change Request Form</vt:lpstr>
      <vt:lpstr>Transition Plan?!</vt:lpstr>
    </vt:vector>
  </TitlesOfParts>
  <Company>spsu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Barbara Victoria Bernal</dc:creator>
  <cp:lastModifiedBy>Ken Hang</cp:lastModifiedBy>
  <cp:revision>55</cp:revision>
  <dcterms:created xsi:type="dcterms:W3CDTF">2006-06-30T18:50:23Z</dcterms:created>
  <dcterms:modified xsi:type="dcterms:W3CDTF">2018-05-23T00:40:43Z</dcterms:modified>
</cp:coreProperties>
</file>